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1" r:id="rId12"/>
    <p:sldId id="265" r:id="rId13"/>
    <p:sldId id="273" r:id="rId14"/>
    <p:sldId id="274" r:id="rId15"/>
    <p:sldId id="268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CFAE5-ADF6-4A84-8EA5-0D21F6BA36C9}" type="datetimeFigureOut">
              <a:rPr lang="en-IN" smtClean="0"/>
              <a:t>19/05/25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5D675-1F46-4B87-A5F8-67DB0C31E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62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7CE75-2696-426B-A7C6-7629D8CF2437}" type="datetime1">
              <a:rPr lang="en-IN" smtClean="0"/>
              <a:t>19/05/25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97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228FF-BE53-47F7-B430-409A097CA437}" type="datetime1">
              <a:rPr lang="en-IN" smtClean="0"/>
              <a:t>19/05/25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75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5DF8-C87B-4AA2-B81E-F9B41C3DE973}" type="datetime1">
              <a:rPr lang="en-IN" smtClean="0"/>
              <a:t>19/05/25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4965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343-E99C-4C22-AAE8-C343A811CECF}" type="datetime1">
              <a:rPr lang="en-IN" smtClean="0"/>
              <a:t>19/05/25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278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DC9B-DBC7-4258-BEB9-733492353AF9}" type="datetime1">
              <a:rPr lang="en-IN" smtClean="0"/>
              <a:t>19/05/25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5122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6488-E703-4AFF-AB60-B11F0E50C7BC}" type="datetime1">
              <a:rPr lang="en-IN" smtClean="0"/>
              <a:t>19/05/25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11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3479-18BA-4E37-9716-A08D210E9EC7}" type="datetime1">
              <a:rPr lang="en-IN" smtClean="0"/>
              <a:t>19/05/25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254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7E75-1528-41FC-88CA-CFEB217670A5}" type="datetime1">
              <a:rPr lang="en-IN" smtClean="0"/>
              <a:t>19/05/25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55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>
            <a:lvl1pPr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F0E0-2234-4197-A558-6EA21AC7A0A0}" type="datetime1">
              <a:rPr lang="en-IN" smtClean="0"/>
              <a:t>19/05/25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 userDrawn="1"/>
        </p:nvSpPr>
        <p:spPr bwMode="auto">
          <a:xfrm rot="10800000" flipV="1">
            <a:off x="10587856" y="6247184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2029" y="6338155"/>
            <a:ext cx="7797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75ECA5-96F4-415B-9B7B-F5BEE4B08E09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4E0AF9-0CD7-865F-F584-E7F93A885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0" y="0"/>
            <a:ext cx="1457325" cy="1243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2BC9D-E099-1948-3435-FFC2468E3B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95" y="-394223"/>
            <a:ext cx="1017037" cy="18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6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3316-F1D2-4CFB-B3A8-36FF84D60DC1}" type="datetime1">
              <a:rPr lang="en-IN" smtClean="0"/>
              <a:t>19/05/25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94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D2DD-462B-4CBA-AA0A-8301F8EE9842}" type="datetime1">
              <a:rPr lang="en-IN" smtClean="0"/>
              <a:t>19/05/25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02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0FB0-DEC5-44F8-B224-7DEA76B58BCE}" type="datetime1">
              <a:rPr lang="en-IN" smtClean="0"/>
              <a:t>19/05/25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132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51C4-12AA-486A-8A73-FD7CDFC9A495}" type="datetime1">
              <a:rPr lang="en-IN" smtClean="0"/>
              <a:t>19/05/25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9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A1EF-1C77-4320-9664-16BFC03E4F4D}" type="datetime1">
              <a:rPr lang="en-IN" smtClean="0"/>
              <a:t>19/05/25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48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1BE58-E9FD-47D2-91AC-7CE0251A25B2}" type="datetime1">
              <a:rPr lang="en-IN" smtClean="0"/>
              <a:t>19/05/25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76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1803-78DB-4882-8A70-E311DA0EF9FC}" type="datetime1">
              <a:rPr lang="en-IN" smtClean="0"/>
              <a:t>19/05/25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96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58841-AB6D-42AC-A9E1-E0D97A1068DD}" type="datetime1">
              <a:rPr lang="en-IN" smtClean="0"/>
              <a:t>19/05/25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60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jrpr.com/uploads/V5ISSUE10/IJRPR34021.pdf" TargetMode="External"/><Relationship Id="rId3" Type="http://schemas.openxmlformats.org/officeDocument/2006/relationships/hyperlink" Target="https://disk.com/resources/inventory-forecasting-methods-to-reduce-stockouts-overstock/#:~:text=Seasonality%20Analysis,-Retailers%20often%20face&amp;text=This%20method%20relies%20on%20historical,by%20managing%20their%20inventory%20carefully" TargetMode="External"/><Relationship Id="rId7" Type="http://schemas.openxmlformats.org/officeDocument/2006/relationships/hyperlink" Target="https://www.netstock.com/blog/demand-forecasting-for-supply-chains-how-to-predict-plan/" TargetMode="External"/><Relationship Id="rId2" Type="http://schemas.openxmlformats.org/officeDocument/2006/relationships/hyperlink" Target="https://www.researchgate.net/publication/383560175_AI-driven_demand_forecasting_Enhancing_inventory_management_and_customer_satisf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up.co/blog/how-to-avoid-overstocking-and-stockouts-in-retail-best-practices-for-inventory-planning/" TargetMode="External"/><Relationship Id="rId5" Type="http://schemas.openxmlformats.org/officeDocument/2006/relationships/hyperlink" Target="https://thousense.ai/blog/accurate-demand-forecasting-for-effective-inventory-management/" TargetMode="External"/><Relationship Id="rId4" Type="http://schemas.openxmlformats.org/officeDocument/2006/relationships/hyperlink" Target="https://www.pecan.ai/blog/predictive-inventory-management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4E13-AF13-FE84-B59A-88C7FF0DD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053" y="1735996"/>
            <a:ext cx="8915399" cy="2511551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b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Modelling Using Historical Sales Data </a:t>
            </a:r>
            <a:b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b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Future Product Demands</a:t>
            </a:r>
            <a:br>
              <a:rPr lang="en-US" sz="3100" dirty="0"/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09E56-A5E9-0BDC-98BD-DDD921DCD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2053" y="3747052"/>
            <a:ext cx="9079464" cy="3031435"/>
          </a:xfrm>
        </p:spPr>
        <p:txBody>
          <a:bodyPr>
            <a:normAutofit fontScale="92500" lnSpcReduction="20000"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Mahendra Verma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Atharv Sharma   (0827IT233D02)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		Khushi Agrawal (0827IT221076)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		Akshat Soni.      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(0827IT221011)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		Amay Saxena.     (0827IT221014)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C312B-2F58-B7DE-00D2-0142F8801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059" y="-354166"/>
            <a:ext cx="1175716" cy="2090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F9EF6-DBB5-9291-78C0-1BD5FCF2C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5" y="0"/>
            <a:ext cx="1620078" cy="13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7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B5D6A-F7D1-6412-26B3-02B46141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94F-6893-A33B-F5CF-63D0B67E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59067"/>
            <a:ext cx="8911687" cy="1280890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chemeClr val="tx1"/>
                </a:solidFill>
              </a:rPr>
              <a:t>3.3</a:t>
            </a:r>
            <a:r>
              <a:rPr lang="en-IN" sz="3000" dirty="0"/>
              <a:t> 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1E688-A8B7-5E5C-DF65-BD1B8E12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512" y="999512"/>
            <a:ext cx="8915400" cy="4363278"/>
          </a:xfrm>
        </p:spPr>
        <p:txBody>
          <a:bodyPr>
            <a:normAutofit/>
          </a:bodyPr>
          <a:lstStyle/>
          <a:p>
            <a:r>
              <a:rPr lang="en-IN" sz="1900" dirty="0"/>
              <a:t>System Class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55AB3-9666-3FFB-D6B6-F32094E9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10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FD878-6829-E7DF-FD16-EEF1BDE1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11063" y="1495210"/>
            <a:ext cx="6488012" cy="500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2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850E2-726A-D8A0-14A3-FA115C9A8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000C-B2B2-2070-C829-0ECA1055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>
                <a:solidFill>
                  <a:schemeClr val="tx1"/>
                </a:solidFill>
              </a:rPr>
              <a:t>3.4</a:t>
            </a:r>
            <a:r>
              <a:rPr lang="en-IN" sz="3000" dirty="0"/>
              <a:t> DFD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D492-CC1E-860E-2EFD-CE70F63B2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247361"/>
            <a:ext cx="8915400" cy="4363278"/>
          </a:xfrm>
        </p:spPr>
        <p:txBody>
          <a:bodyPr>
            <a:normAutofit/>
          </a:bodyPr>
          <a:lstStyle/>
          <a:p>
            <a:r>
              <a:rPr lang="en-IN" sz="1900" dirty="0"/>
              <a:t>DFD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78091-2D23-B207-FD6C-0B5E9DC2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1B831-7A5C-53C8-5FC2-8D211C13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00703" y="1763478"/>
            <a:ext cx="6190593" cy="45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/>
              <a:t>4. User Inface Design</a:t>
            </a:r>
            <a:br>
              <a:rPr lang="en-IN" sz="3000"/>
            </a:br>
            <a:endParaRPr lang="en-IN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39957"/>
            <a:ext cx="8915400" cy="436327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12</a:t>
            </a:fld>
            <a:endParaRPr lang="en-IN" dirty="0"/>
          </a:p>
        </p:txBody>
      </p:sp>
      <p:pic>
        <p:nvPicPr>
          <p:cNvPr id="6" name="Picture 5" descr="A graph of a bar graph&#10;&#10;AI-generated content may be incorrect.">
            <a:extLst>
              <a:ext uri="{FF2B5EF4-FFF2-40B4-BE49-F238E27FC236}">
                <a16:creationId xmlns:a16="http://schemas.microsoft.com/office/drawing/2014/main" id="{AB92F21F-257C-6F2D-E04E-A9D059D00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647682"/>
            <a:ext cx="4489097" cy="2208341"/>
          </a:xfrm>
          <a:prstGeom prst="rect">
            <a:avLst/>
          </a:prstGeom>
        </p:spPr>
      </p:pic>
      <p:pic>
        <p:nvPicPr>
          <p:cNvPr id="8" name="Picture 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EE7C8CF-CB6B-F2C4-AD6B-33E0CEAAF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67" y="3932047"/>
            <a:ext cx="4502542" cy="2301844"/>
          </a:xfrm>
          <a:prstGeom prst="rect">
            <a:avLst/>
          </a:prstGeom>
        </p:spPr>
      </p:pic>
      <p:pic>
        <p:nvPicPr>
          <p:cNvPr id="10" name="Picture 9" descr="A graph with blue bars&#10;&#10;AI-generated content may be incorrect.">
            <a:extLst>
              <a:ext uri="{FF2B5EF4-FFF2-40B4-BE49-F238E27FC236}">
                <a16:creationId xmlns:a16="http://schemas.microsoft.com/office/drawing/2014/main" id="{2566ED5F-5108-84E9-8871-6B6670ECF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53" y="3869909"/>
            <a:ext cx="4412860" cy="2284365"/>
          </a:xfrm>
          <a:prstGeom prst="rect">
            <a:avLst/>
          </a:prstGeom>
        </p:spPr>
      </p:pic>
      <p:pic>
        <p:nvPicPr>
          <p:cNvPr id="12" name="Picture 11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743D2855-08F5-4899-1836-7E9B2BB2D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53" y="1647683"/>
            <a:ext cx="4426303" cy="22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4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22852-63C4-7A34-B212-654773ED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C5C4-78A9-C6ED-6882-CC0E8210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000" dirty="0"/>
              <a:t>4. Data Design</a:t>
            </a:r>
            <a:br>
              <a:rPr lang="en-IN" sz="3000" dirty="0"/>
            </a:br>
            <a:r>
              <a:rPr lang="en-IN" sz="3000" dirty="0"/>
              <a:t>	4.1 Schema Definition</a:t>
            </a:r>
            <a:br>
              <a:rPr lang="en-IN" sz="3000" dirty="0"/>
            </a:br>
            <a:endParaRPr lang="en-IN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75AC-B592-49CF-C33A-EDF8D56BB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39957"/>
            <a:ext cx="8915400" cy="4363278"/>
          </a:xfrm>
        </p:spPr>
        <p:txBody>
          <a:bodyPr>
            <a:normAutofit/>
          </a:bodyPr>
          <a:lstStyle/>
          <a:p>
            <a:pPr lvl="1"/>
            <a:r>
              <a:rPr lang="en-IN" sz="1900" dirty="0"/>
              <a:t>Complete Database Design.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6B82A-42E5-0552-2F10-B51BDFAC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41871-08BE-EEBD-170B-91E9CD3E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36884" y="2083632"/>
            <a:ext cx="6165904" cy="42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5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C023-2964-6149-6EB0-77AE30C2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E875-0BD5-0960-C462-C44DE8AB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4.2 E-R Diagram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FAB1-8619-EA65-D52B-6696C7DD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366687"/>
            <a:ext cx="8915400" cy="4363278"/>
          </a:xfrm>
        </p:spPr>
        <p:txBody>
          <a:bodyPr>
            <a:normAutofit/>
          </a:bodyPr>
          <a:lstStyle/>
          <a:p>
            <a:r>
              <a:rPr lang="en-IN" sz="1900" dirty="0"/>
              <a:t>System E-R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B9194-0758-86E1-5DFC-F8CCA77C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14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596E4-683A-2407-3A14-ABD3A456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74428" y="1905000"/>
            <a:ext cx="6001406" cy="43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81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436327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dirty="0"/>
              <a:t>https://</a:t>
            </a:r>
            <a:r>
              <a:rPr lang="en-IN" dirty="0" err="1"/>
              <a:t>github.com</a:t>
            </a:r>
            <a:r>
              <a:rPr lang="en-IN" dirty="0"/>
              <a:t>/Atharv9406/SMART-INVENTORY-MANAGEMENT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83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264555"/>
            <a:ext cx="8915400" cy="4363278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b="1" kern="100" dirty="0">
                <a:solidFill>
                  <a:schemeClr val="tx1"/>
                </a:solidFill>
                <a:ea typeface="Times New Roman" panose="02020603050405020304" pitchFamily="18" charset="0"/>
                <a:hlinkClick r:id="rId2"/>
              </a:rPr>
              <a:t>https://www.researchgate.net/publication/383560175_AI-driven_demand_forecasting_Enhancing_inventory_management_and_customer_satisfaction</a:t>
            </a:r>
            <a:endParaRPr lang="en-US" b="1" kern="100" dirty="0">
              <a:solidFill>
                <a:schemeClr val="tx1"/>
              </a:solidFill>
              <a:ea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b="1" u="sng" kern="100" dirty="0">
                <a:solidFill>
                  <a:schemeClr val="tx1"/>
                </a:solidFill>
                <a:ea typeface="Times New Roman" panose="02020603050405020304" pitchFamily="18" charset="0"/>
                <a:hlinkClick r:id="rId3"/>
              </a:rPr>
              <a:t>https://disk.com/resources/inventory-forecasting-methods-to-reduce-stockouts-overstock/#:~:text=Seasonality%20Analysis,-Retailers%20often%20face&amp;text=This%20method%20relies%20on%20historical,by%20managing%20their%20inventory%20carefully</a:t>
            </a:r>
            <a:endParaRPr lang="en-US" b="1" u="sng" kern="100" dirty="0">
              <a:solidFill>
                <a:schemeClr val="tx1"/>
              </a:solidFill>
              <a:ea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b="1" u="sng" kern="100" dirty="0">
                <a:solidFill>
                  <a:schemeClr val="tx1"/>
                </a:solidFill>
                <a:ea typeface="Times New Roman" panose="02020603050405020304" pitchFamily="18" charset="0"/>
                <a:hlinkClick r:id="rId4"/>
              </a:rPr>
              <a:t>https://www.pecan.ai/blog/predictive-inventory-management/</a:t>
            </a:r>
            <a:endParaRPr lang="en-US" b="1" u="sng" kern="100" dirty="0">
              <a:solidFill>
                <a:schemeClr val="tx1"/>
              </a:solidFill>
              <a:ea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b="1" u="sng" kern="100" dirty="0">
                <a:solidFill>
                  <a:schemeClr val="tx1"/>
                </a:solidFill>
                <a:ea typeface="Times New Roman" panose="02020603050405020304" pitchFamily="18" charset="0"/>
                <a:hlinkClick r:id="rId5"/>
              </a:rPr>
              <a:t>https://thousense.ai/blog/accurate-demand-forecasting-for-effective-inventory-management/</a:t>
            </a:r>
            <a:endParaRPr lang="en-US" b="1" u="sng" kern="100" dirty="0">
              <a:solidFill>
                <a:schemeClr val="tx1"/>
              </a:solidFill>
              <a:ea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b="1" u="sng" kern="100" dirty="0">
                <a:solidFill>
                  <a:schemeClr val="tx1"/>
                </a:solidFill>
                <a:ea typeface="Times New Roman" panose="02020603050405020304" pitchFamily="18" charset="0"/>
                <a:hlinkClick r:id="rId6"/>
              </a:rPr>
              <a:t>https://codup.co/blog/how-to-avoid-overstocking-and-stockouts-in-retail-best-practices-for-inventory-planning/</a:t>
            </a:r>
            <a:endParaRPr lang="en-US" b="1" u="sng" kern="100" dirty="0">
              <a:solidFill>
                <a:schemeClr val="tx1"/>
              </a:solidFill>
              <a:ea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b="1" u="sng" kern="100" dirty="0">
                <a:solidFill>
                  <a:schemeClr val="tx1"/>
                </a:solidFill>
                <a:ea typeface="Times New Roman" panose="02020603050405020304" pitchFamily="18" charset="0"/>
                <a:hlinkClick r:id="rId7"/>
              </a:rPr>
              <a:t>https://www.netstock.com/blog/demand-forecasting-for-supply-chains-how-to-predict-plan/</a:t>
            </a:r>
            <a:endParaRPr lang="en-US" b="1" u="sng" kern="100" dirty="0">
              <a:solidFill>
                <a:schemeClr val="tx1"/>
              </a:solidFill>
              <a:ea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b="1" u="sng" dirty="0">
                <a:solidFill>
                  <a:schemeClr val="tx1"/>
                </a:solidFill>
                <a:ea typeface="Times New Roman" panose="02020603050405020304" pitchFamily="18" charset="0"/>
                <a:hlinkClick r:id="rId8"/>
              </a:rPr>
              <a:t>https://ijrpr.com/uploads/V5ISSUE10/IJRPR34021.pdf</a:t>
            </a:r>
            <a:r>
              <a:rPr lang="en-US" u="sng" dirty="0">
                <a:solidFill>
                  <a:schemeClr val="tx1"/>
                </a:solidFill>
                <a:hlinkClick r:id="rId8"/>
              </a:rPr>
              <a:t> </a:t>
            </a:r>
            <a:endParaRPr lang="en-IN" u="sng" dirty="0">
              <a:solidFill>
                <a:schemeClr val="tx1"/>
              </a:solidFill>
            </a:endParaRPr>
          </a:p>
          <a:p>
            <a:pPr algn="just">
              <a:buFont typeface="Wingdings" pitchFamily="2" charset="2"/>
              <a:buChar char="Ø"/>
            </a:pPr>
            <a:endParaRPr lang="en-IN" u="sng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IN" dirty="0"/>
          </a:p>
          <a:p>
            <a:pPr>
              <a:buFont typeface="Wingdings" pitchFamily="2" charset="2"/>
              <a:buChar char="Ø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97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5038-74F4-BFA9-7BB7-A3BBAFBC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8E571-788C-E54B-B080-EEB4F50A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C9646-E93C-1967-B61B-316EFA05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DA9428-B45B-20BA-B9BF-9EC990C7F486}"/>
              </a:ext>
            </a:extLst>
          </p:cNvPr>
          <p:cNvSpPr/>
          <p:nvPr/>
        </p:nvSpPr>
        <p:spPr>
          <a:xfrm>
            <a:off x="5057618" y="29673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05D59-04E2-F173-8396-FFBCDFE0262A}"/>
              </a:ext>
            </a:extLst>
          </p:cNvPr>
          <p:cNvSpPr/>
          <p:nvPr/>
        </p:nvSpPr>
        <p:spPr>
          <a:xfrm>
            <a:off x="5310893" y="4262735"/>
            <a:ext cx="28200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Queries ?</a:t>
            </a:r>
          </a:p>
        </p:txBody>
      </p:sp>
    </p:spTree>
    <p:extLst>
      <p:ext uri="{BB962C8B-B14F-4D97-AF65-F5344CB8AC3E}">
        <p14:creationId xmlns:p14="http://schemas.microsoft.com/office/powerpoint/2010/main" val="317134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8BD3-82F3-F887-7675-7696E56F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75750"/>
            <a:ext cx="8911687" cy="1280890"/>
          </a:xfrm>
        </p:spPr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DD591-8615-A08A-67F8-94300704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152938"/>
            <a:ext cx="8915400" cy="5466523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Introduction</a:t>
            </a:r>
          </a:p>
          <a:p>
            <a:pPr marL="45720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1.1</a:t>
            </a:r>
            <a:r>
              <a:rPr lang="en-IN" dirty="0"/>
              <a:t> Overview</a:t>
            </a:r>
          </a:p>
          <a:p>
            <a:pPr marL="45720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1.2</a:t>
            </a:r>
            <a:r>
              <a:rPr lang="en-IN" dirty="0"/>
              <a:t> Purpose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Requirement Engineering</a:t>
            </a:r>
          </a:p>
          <a:p>
            <a:pPr marL="40005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2.1</a:t>
            </a:r>
            <a:r>
              <a:rPr lang="en-IN" dirty="0"/>
              <a:t> Requirement Collection</a:t>
            </a:r>
          </a:p>
          <a:p>
            <a:pPr marL="40005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2.2</a:t>
            </a:r>
            <a:r>
              <a:rPr lang="en-IN" dirty="0"/>
              <a:t> Functional Requirements</a:t>
            </a:r>
          </a:p>
          <a:p>
            <a:pPr marL="40005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2.3</a:t>
            </a:r>
            <a:r>
              <a:rPr lang="en-IN" dirty="0"/>
              <a:t> Non Functional Requirements</a:t>
            </a:r>
          </a:p>
          <a:p>
            <a:pPr marL="40005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2.4</a:t>
            </a:r>
            <a:r>
              <a:rPr lang="en-IN" dirty="0"/>
              <a:t> Use Case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Technical Design</a:t>
            </a:r>
          </a:p>
          <a:p>
            <a:pPr marL="40005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3.1</a:t>
            </a:r>
            <a:r>
              <a:rPr lang="en-IN" dirty="0"/>
              <a:t> Technical Architecture</a:t>
            </a:r>
          </a:p>
          <a:p>
            <a:pPr marL="40005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3.2</a:t>
            </a:r>
            <a:r>
              <a:rPr lang="en-IN" dirty="0"/>
              <a:t> Sequence Diagram</a:t>
            </a:r>
          </a:p>
          <a:p>
            <a:pPr marL="40005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3.3</a:t>
            </a:r>
            <a:r>
              <a:rPr lang="en-IN" dirty="0"/>
              <a:t> Class Diagram</a:t>
            </a:r>
          </a:p>
          <a:p>
            <a:pPr marL="40005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3.4</a:t>
            </a:r>
            <a:r>
              <a:rPr lang="en-IN" dirty="0"/>
              <a:t> DFD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User Interface Design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Data Design</a:t>
            </a:r>
          </a:p>
          <a:p>
            <a:pPr marL="40005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5.1</a:t>
            </a:r>
            <a:r>
              <a:rPr lang="en-IN" dirty="0"/>
              <a:t> Schema Design</a:t>
            </a:r>
          </a:p>
          <a:p>
            <a:pPr marL="40005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5.2</a:t>
            </a:r>
            <a:r>
              <a:rPr lang="en-IN" dirty="0"/>
              <a:t> E-R Diagram</a:t>
            </a:r>
          </a:p>
          <a:p>
            <a:pPr marL="0" indent="0">
              <a:buNone/>
            </a:pPr>
            <a:r>
              <a:rPr lang="en-IN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21891-9C7A-E4D4-07BD-AF0CB812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864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19240"/>
            <a:ext cx="8915400" cy="43632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1.1 Overview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Businesses struggle with stockouts or overstocking due to poor demand prediction.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Our system uses ML models to forecast future product demand.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Enables data-driven inventory decisions.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Improves operational efficiency and customer satisfaction.</a:t>
            </a:r>
          </a:p>
          <a:p>
            <a:pPr lvl="1"/>
            <a:endParaRPr lang="en-IN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1.2 Purpose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Predict future product demand accurately.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Reduce inventory holding and wastage.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Provide real-time inventory insights.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Optimize stock levels across supply chain locations.</a:t>
            </a:r>
          </a:p>
          <a:p>
            <a:pPr lvl="1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175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2. Requirement Engineering</a:t>
            </a:r>
            <a:br>
              <a:rPr lang="en-IN" sz="3000" dirty="0"/>
            </a:br>
            <a:r>
              <a:rPr lang="en-IN" sz="3000" dirty="0"/>
              <a:t>	2.1 Requirement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39957"/>
            <a:ext cx="8915400" cy="436327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User Surveys &amp; Interviews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Talked to local retailers, students, and faculty to understand pain points in inventory management and what features they would value in a predictive system (e.g., low-stock alerts, visual forecasts, etc.).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Studying Similar Systems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Analyzed platforms like Zoho Inventory, </a:t>
            </a:r>
            <a:r>
              <a:rPr lang="en-US" dirty="0" err="1"/>
              <a:t>TradeGecko</a:t>
            </a:r>
            <a:r>
              <a:rPr lang="en-US" dirty="0"/>
              <a:t>, and Odoo to identify commonly used forecasting features, gaps in UI, and limitations in real-time inventory tracking.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Continuous Feedback Loop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Created wireframes and UI mockups of the inventory dashboard; shared with early users (store operators, faculty mentors) for iterative feedback on features like data upload, report generation, and forecasting display.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Consultation with Tech Experts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Discussed technology stack (Flask backend, ML models, Firebase/PostgreSQL for inventory data) with experienced developers to ensure the system could handle real-time predictions and future scaling.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56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2.2 Function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356178"/>
            <a:ext cx="8915400" cy="436327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900" b="1" dirty="0"/>
              <a:t>Data Upload Module</a:t>
            </a:r>
            <a:r>
              <a:rPr lang="en-US" sz="1900" dirty="0"/>
              <a:t>:</a:t>
            </a:r>
            <a:br>
              <a:rPr lang="en-US" sz="1900" dirty="0"/>
            </a:br>
            <a:r>
              <a:rPr lang="en-US" sz="1900" dirty="0"/>
              <a:t>Users should be able to upload historical sales data in CSV or Excel formats, with preprocessing handled automatically (missing value handling, normalization, etc.).</a:t>
            </a:r>
          </a:p>
          <a:p>
            <a:pPr>
              <a:buFont typeface="Wingdings" pitchFamily="2" charset="2"/>
              <a:buChar char="Ø"/>
            </a:pPr>
            <a:r>
              <a:rPr lang="en-US" sz="1900" b="1" dirty="0"/>
              <a:t>Demand Forecasting Engine</a:t>
            </a:r>
            <a:r>
              <a:rPr lang="en-US" sz="1900" dirty="0"/>
              <a:t>:</a:t>
            </a:r>
            <a:br>
              <a:rPr lang="en-US" sz="1900" dirty="0"/>
            </a:br>
            <a:r>
              <a:rPr lang="en-US" sz="1900" dirty="0"/>
              <a:t>Implements time series and machine learning models (ARIMA, </a:t>
            </a:r>
            <a:r>
              <a:rPr lang="en-US" sz="1900" dirty="0" err="1"/>
              <a:t>XGBoost</a:t>
            </a:r>
            <a:r>
              <a:rPr lang="en-US" sz="1900" dirty="0"/>
              <a:t>, LSTM) to predict product demand based on historical trends and seasonality.</a:t>
            </a:r>
          </a:p>
          <a:p>
            <a:pPr>
              <a:buFont typeface="Wingdings" pitchFamily="2" charset="2"/>
              <a:buChar char="Ø"/>
            </a:pPr>
            <a:r>
              <a:rPr lang="en-US" sz="1900" b="1" dirty="0"/>
              <a:t>Inventory Optimization Dashboard</a:t>
            </a:r>
            <a:r>
              <a:rPr lang="en-US" sz="1900" dirty="0"/>
              <a:t>:</a:t>
            </a:r>
            <a:br>
              <a:rPr lang="en-US" sz="1900" dirty="0"/>
            </a:br>
            <a:r>
              <a:rPr lang="en-US" sz="1900" dirty="0"/>
              <a:t>Visualizes current stock, predicted demand, reorder suggestions, and alerts for overstock/understock conditions.</a:t>
            </a:r>
          </a:p>
          <a:p>
            <a:pPr>
              <a:buFont typeface="Wingdings" pitchFamily="2" charset="2"/>
              <a:buChar char="Ø"/>
            </a:pPr>
            <a:r>
              <a:rPr lang="en-US" sz="1900" b="1" dirty="0"/>
              <a:t>Report Generation &amp; Export</a:t>
            </a:r>
            <a:r>
              <a:rPr lang="en-US" sz="1900" dirty="0"/>
              <a:t>:</a:t>
            </a:r>
            <a:br>
              <a:rPr lang="en-US" sz="1900" dirty="0"/>
            </a:br>
            <a:r>
              <a:rPr lang="en-US" sz="1900" dirty="0"/>
              <a:t>Generates demand forecasts and inventory suggestions as downloadable PDF/Excel reports for weekly/monthly planning.</a:t>
            </a:r>
          </a:p>
          <a:p>
            <a:endParaRPr lang="en-IN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595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2.2 Non Functional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87709"/>
            <a:ext cx="8915400" cy="469819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900" b="1" dirty="0"/>
              <a:t>Performance and Scalability</a:t>
            </a:r>
            <a:r>
              <a:rPr lang="en-US" sz="1900" dirty="0"/>
              <a:t>:</a:t>
            </a:r>
          </a:p>
          <a:p>
            <a:pPr marL="400050" lvl="1" indent="0">
              <a:buNone/>
            </a:pPr>
            <a:r>
              <a:rPr lang="en-US" sz="1900" dirty="0"/>
              <a:t>The system must handle large datasets of historical sales data and generate forecasts in real-time. Ensure that the forecasting models can scale as the volume of data increases, maintaining high accuracy and low latency.</a:t>
            </a:r>
          </a:p>
          <a:p>
            <a:pPr>
              <a:buFont typeface="Wingdings" pitchFamily="2" charset="2"/>
              <a:buChar char="Ø"/>
            </a:pPr>
            <a:r>
              <a:rPr lang="en-US" sz="1900" b="1" dirty="0"/>
              <a:t>Availability and Reliability</a:t>
            </a:r>
            <a:r>
              <a:rPr lang="en-US" sz="1900" dirty="0"/>
              <a:t>:</a:t>
            </a:r>
          </a:p>
          <a:p>
            <a:pPr marL="400050" lvl="1" indent="0">
              <a:buNone/>
            </a:pPr>
            <a:r>
              <a:rPr lang="en-US" sz="1900" dirty="0"/>
              <a:t>The system should be available 24/7 with minimal downtime to support ongoing inventory monitoring and demand forecasting. Implement automatic failover and recovery mechanisms to ensure continuous operation in case of system failure.</a:t>
            </a:r>
          </a:p>
          <a:p>
            <a:pPr>
              <a:buFont typeface="Wingdings" pitchFamily="2" charset="2"/>
              <a:buChar char="Ø"/>
            </a:pPr>
            <a:r>
              <a:rPr lang="en-US" sz="1900" b="1" dirty="0"/>
              <a:t>Security and Data Integrity</a:t>
            </a:r>
            <a:r>
              <a:rPr lang="en-US" sz="1900" dirty="0"/>
              <a:t>:</a:t>
            </a:r>
          </a:p>
          <a:p>
            <a:pPr marL="400050" lvl="1" indent="0">
              <a:buNone/>
            </a:pPr>
            <a:r>
              <a:rPr lang="en-US" sz="1900" dirty="0"/>
              <a:t>The platform must ensure secure access to sensitive sales and inventory data through encryption, user authentication, and role-based access control. Data integrity should be maintained with frequent backups and validation checks on the accuracy of the forecasted data.</a:t>
            </a:r>
          </a:p>
          <a:p>
            <a:endParaRPr lang="en-IN" sz="1900" dirty="0"/>
          </a:p>
          <a:p>
            <a:endParaRPr lang="en-IN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116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2.3 Use Case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142258"/>
            <a:ext cx="8915400" cy="4363278"/>
          </a:xfrm>
        </p:spPr>
        <p:txBody>
          <a:bodyPr>
            <a:normAutofit/>
          </a:bodyPr>
          <a:lstStyle/>
          <a:p>
            <a:r>
              <a:rPr lang="en-IN" sz="1900" dirty="0"/>
              <a:t>System Use Case Diagram</a:t>
            </a:r>
          </a:p>
          <a:p>
            <a:endParaRPr lang="en-IN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7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49D0B-1AA3-BDC4-576F-B4B8A922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95448" y="1660405"/>
            <a:ext cx="6085490" cy="43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7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3. Technical Design</a:t>
            </a:r>
            <a:br>
              <a:rPr lang="en-IN" sz="3000" dirty="0"/>
            </a:br>
            <a:r>
              <a:rPr lang="en-IN" sz="3000" dirty="0"/>
              <a:t>	</a:t>
            </a:r>
            <a:r>
              <a:rPr lang="en-IN" sz="3000" dirty="0">
                <a:solidFill>
                  <a:schemeClr val="tx1"/>
                </a:solidFill>
              </a:rPr>
              <a:t>3.1</a:t>
            </a:r>
            <a:r>
              <a:rPr lang="en-IN" sz="3000" dirty="0"/>
              <a:t> Technical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084" y="1650467"/>
            <a:ext cx="8915400" cy="4363278"/>
          </a:xfrm>
        </p:spPr>
        <p:txBody>
          <a:bodyPr>
            <a:normAutofit/>
          </a:bodyPr>
          <a:lstStyle/>
          <a:p>
            <a:pPr lvl="1"/>
            <a:r>
              <a:rPr lang="en-IN" sz="1900" dirty="0"/>
              <a:t>System Architecture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8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BB71A-C953-8D45-9F9B-2E9EF5B63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6" b="9426"/>
          <a:stretch>
            <a:fillRect/>
          </a:stretch>
        </p:blipFill>
        <p:spPr>
          <a:xfrm>
            <a:off x="3205656" y="2157418"/>
            <a:ext cx="6074978" cy="43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2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E8171-3C93-3951-64B3-73BCBD9C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9705-08D0-11A7-6890-F6B46FB1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>
                <a:solidFill>
                  <a:schemeClr val="tx1"/>
                </a:solidFill>
              </a:rPr>
              <a:t>3.2</a:t>
            </a:r>
            <a:r>
              <a:rPr lang="en-IN" sz="3000" dirty="0"/>
              <a:t> 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C6D-2550-10EB-307E-7A3325468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4363278"/>
          </a:xfrm>
        </p:spPr>
        <p:txBody>
          <a:bodyPr>
            <a:normAutofit/>
          </a:bodyPr>
          <a:lstStyle/>
          <a:p>
            <a:r>
              <a:rPr lang="en-IN" sz="1900" dirty="0"/>
              <a:t>	System 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A5758-5323-C7B4-8A6F-91E3A4C3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9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85813-0192-6D11-D44F-D9B9E2C6E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33354" y="1905000"/>
            <a:ext cx="6373405" cy="41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2747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306</TotalTime>
  <Words>871</Words>
  <Application>Microsoft Macintosh PowerPoint</Application>
  <PresentationFormat>Widescreen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               Presentation on  Predictive Modelling Using Historical Sales Data  to Forecast Future Product Demands  </vt:lpstr>
      <vt:lpstr>Contents</vt:lpstr>
      <vt:lpstr>1. Introduction</vt:lpstr>
      <vt:lpstr>2. Requirement Engineering  2.1 Requirement Collection</vt:lpstr>
      <vt:lpstr>2.2 Function Requirements</vt:lpstr>
      <vt:lpstr>2.2 Non Functional Requirements </vt:lpstr>
      <vt:lpstr>2.3 Use Case Diagram</vt:lpstr>
      <vt:lpstr>3. Technical Design  3.1 Technical Architecture</vt:lpstr>
      <vt:lpstr>3.2 Sequence Diagram</vt:lpstr>
      <vt:lpstr>3.3 Class Diagram</vt:lpstr>
      <vt:lpstr>3.4 DFD</vt:lpstr>
      <vt:lpstr>4. User Inface Design </vt:lpstr>
      <vt:lpstr>4. Data Design  4.1 Schema Definition </vt:lpstr>
      <vt:lpstr>4.2 E-R Diagram </vt:lpstr>
      <vt:lpstr>GitHub Link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Deepak Singh Chouhan</dc:creator>
  <cp:lastModifiedBy>Atharv  Sharma</cp:lastModifiedBy>
  <cp:revision>20</cp:revision>
  <dcterms:created xsi:type="dcterms:W3CDTF">2024-09-26T07:25:32Z</dcterms:created>
  <dcterms:modified xsi:type="dcterms:W3CDTF">2025-05-19T07:35:50Z</dcterms:modified>
</cp:coreProperties>
</file>